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Barlow"/>
      <p:regular r:id="rId15"/>
    </p:embeddedFont>
    <p:embeddedFont>
      <p:font typeface="Barlow"/>
      <p:regular r:id="rId16"/>
    </p:embeddedFont>
    <p:embeddedFont>
      <p:font typeface="Barlow"/>
      <p:regular r:id="rId17"/>
    </p:embeddedFont>
    <p:embeddedFont>
      <p:font typeface="Barlow"/>
      <p:regular r:id="rId18"/>
    </p:embeddedFont>
    <p:embeddedFont>
      <p:font typeface="Montserrat"/>
      <p:regular r:id="rId19"/>
    </p:embeddedFont>
    <p:embeddedFont>
      <p:font typeface="Montserrat"/>
      <p:regular r:id="rId20"/>
    </p:embeddedFont>
    <p:embeddedFont>
      <p:font typeface="Montserrat"/>
      <p:regular r:id="rId21"/>
    </p:embeddedFont>
    <p:embeddedFont>
      <p:font typeface="Montserrat"/>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slideLayout" Target="../slideLayouts/slideLayout4.xml"/><Relationship Id="rId11"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58309" y="2709863"/>
            <a:ext cx="7627382" cy="2138124"/>
          </a:xfrm>
          <a:prstGeom prst="rect">
            <a:avLst/>
          </a:prstGeom>
          <a:noFill/>
          <a:ln/>
        </p:spPr>
        <p:txBody>
          <a:bodyPr wrap="square" lIns="0" tIns="0" rIns="0" bIns="0" rtlCol="0" anchor="t"/>
          <a:lstStyle/>
          <a:p>
            <a:pPr algn="l" indent="0" marL="0">
              <a:lnSpc>
                <a:spcPts val="5600"/>
              </a:lnSpc>
              <a:buNone/>
            </a:pPr>
            <a:r>
              <a:rPr lang="en-US" sz="4450" b="1" dirty="0">
                <a:solidFill>
                  <a:srgbClr val="2E3C4E"/>
                </a:solidFill>
                <a:latin typeface="Barlow Bold" pitchFamily="34" charset="0"/>
                <a:ea typeface="Barlow Bold" pitchFamily="34" charset="-122"/>
                <a:cs typeface="Barlow Bold" pitchFamily="34" charset="-120"/>
              </a:rPr>
              <a:t>Predicting Hospital Readmission Risk for Patients with Chronic Conditions</a:t>
            </a:r>
            <a:endParaRPr lang="en-US" sz="4450" dirty="0"/>
          </a:p>
        </p:txBody>
      </p:sp>
      <p:sp>
        <p:nvSpPr>
          <p:cNvPr id="4" name="Text 1"/>
          <p:cNvSpPr/>
          <p:nvPr/>
        </p:nvSpPr>
        <p:spPr>
          <a:xfrm>
            <a:off x="758309" y="5172908"/>
            <a:ext cx="7627382" cy="346710"/>
          </a:xfrm>
          <a:prstGeom prst="rect">
            <a:avLst/>
          </a:prstGeom>
          <a:noFill/>
          <a:ln/>
        </p:spPr>
        <p:txBody>
          <a:bodyPr wrap="non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Advancing patient care through data-driven insights.</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58309" y="2199442"/>
            <a:ext cx="7627382" cy="1425416"/>
          </a:xfrm>
          <a:prstGeom prst="rect">
            <a:avLst/>
          </a:prstGeom>
          <a:noFill/>
          <a:ln/>
        </p:spPr>
        <p:txBody>
          <a:bodyPr wrap="square" lIns="0" tIns="0" rIns="0" bIns="0" rtlCol="0" anchor="t"/>
          <a:lstStyle/>
          <a:p>
            <a:pPr algn="l" indent="0" marL="0">
              <a:lnSpc>
                <a:spcPts val="5600"/>
              </a:lnSpc>
              <a:buNone/>
            </a:pPr>
            <a:r>
              <a:rPr lang="en-US" sz="4450" b="1" dirty="0">
                <a:solidFill>
                  <a:srgbClr val="2E3C4E"/>
                </a:solidFill>
                <a:latin typeface="Barlow Bold" pitchFamily="34" charset="0"/>
                <a:ea typeface="Barlow Bold" pitchFamily="34" charset="-122"/>
                <a:cs typeface="Barlow Bold" pitchFamily="34" charset="-120"/>
              </a:rPr>
              <a:t>The Challenge of Hospital Readmissions</a:t>
            </a:r>
            <a:endParaRPr lang="en-US" sz="4450" dirty="0"/>
          </a:p>
        </p:txBody>
      </p:sp>
      <p:sp>
        <p:nvSpPr>
          <p:cNvPr id="4" name="Text 1"/>
          <p:cNvSpPr/>
          <p:nvPr/>
        </p:nvSpPr>
        <p:spPr>
          <a:xfrm>
            <a:off x="758309" y="3949779"/>
            <a:ext cx="7627382" cy="208026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Hospital readmissions pose a significant burden on healthcare systems and negatively impact patient well-being, particularly for individuals with chronic conditions. This recurring cycle leads to increased costs, reduced bed availability, and diminished quality of life for patients. Understanding and mitigating these readmissions is crucial for sustainable healthcare.</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8309" y="1875115"/>
            <a:ext cx="5701546" cy="712708"/>
          </a:xfrm>
          <a:prstGeom prst="rect">
            <a:avLst/>
          </a:prstGeom>
          <a:noFill/>
          <a:ln/>
        </p:spPr>
        <p:txBody>
          <a:bodyPr wrap="none" lIns="0" tIns="0" rIns="0" bIns="0" rtlCol="0" anchor="t"/>
          <a:lstStyle/>
          <a:p>
            <a:pPr algn="l" indent="0" marL="0">
              <a:lnSpc>
                <a:spcPts val="5600"/>
              </a:lnSpc>
              <a:buNone/>
            </a:pPr>
            <a:r>
              <a:rPr lang="en-US" sz="4450" b="1" dirty="0">
                <a:solidFill>
                  <a:srgbClr val="2E3C4E"/>
                </a:solidFill>
                <a:latin typeface="Barlow Bold" pitchFamily="34" charset="0"/>
                <a:ea typeface="Barlow Bold" pitchFamily="34" charset="-122"/>
                <a:cs typeface="Barlow Bold" pitchFamily="34" charset="-120"/>
              </a:rPr>
              <a:t>Project Objectives</a:t>
            </a:r>
            <a:endParaRPr lang="en-US" sz="4450" dirty="0"/>
          </a:p>
        </p:txBody>
      </p:sp>
      <p:sp>
        <p:nvSpPr>
          <p:cNvPr id="3" name="Shape 1"/>
          <p:cNvSpPr/>
          <p:nvPr/>
        </p:nvSpPr>
        <p:spPr>
          <a:xfrm>
            <a:off x="758309" y="3346013"/>
            <a:ext cx="4226838" cy="3008352"/>
          </a:xfrm>
          <a:prstGeom prst="roundRect">
            <a:avLst>
              <a:gd name="adj" fmla="val 4863"/>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758309" y="3315533"/>
            <a:ext cx="4226838" cy="121920"/>
          </a:xfrm>
          <a:prstGeom prst="rect">
            <a:avLst/>
          </a:prstGeom>
        </p:spPr>
      </p:pic>
      <p:pic>
        <p:nvPicPr>
          <p:cNvPr id="5" name="Image 1" descr="preencoded.png">    </p:cNvPr>
          <p:cNvPicPr>
            <a:picLocks noChangeAspect="1"/>
          </p:cNvPicPr>
          <p:nvPr/>
        </p:nvPicPr>
        <p:blipFill>
          <a:blip r:embed="rId2"/>
          <a:stretch>
            <a:fillRect/>
          </a:stretch>
        </p:blipFill>
        <p:spPr>
          <a:xfrm>
            <a:off x="2546687" y="3021092"/>
            <a:ext cx="649962" cy="649962"/>
          </a:xfrm>
          <a:prstGeom prst="rect">
            <a:avLst/>
          </a:prstGeom>
        </p:spPr>
      </p:pic>
      <p:pic>
        <p:nvPicPr>
          <p:cNvPr id="6" name="Image 2" descr="preencoded.png">    </p:cNvPr>
          <p:cNvPicPr>
            <a:picLocks noChangeAspect="1"/>
          </p:cNvPicPr>
          <p:nvPr/>
        </p:nvPicPr>
        <p:blipFill>
          <a:blip r:embed="rId3"/>
          <a:stretch>
            <a:fillRect/>
          </a:stretch>
        </p:blipFill>
        <p:spPr>
          <a:xfrm>
            <a:off x="2741712" y="3183612"/>
            <a:ext cx="259913" cy="324922"/>
          </a:xfrm>
          <a:prstGeom prst="rect">
            <a:avLst/>
          </a:prstGeom>
        </p:spPr>
      </p:pic>
      <p:sp>
        <p:nvSpPr>
          <p:cNvPr id="7" name="Text 2"/>
          <p:cNvSpPr/>
          <p:nvPr/>
        </p:nvSpPr>
        <p:spPr>
          <a:xfrm>
            <a:off x="1005364" y="3887629"/>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Reduce Readmissions</a:t>
            </a:r>
            <a:endParaRPr lang="en-US" sz="2200" dirty="0"/>
          </a:p>
        </p:txBody>
      </p:sp>
      <p:sp>
        <p:nvSpPr>
          <p:cNvPr id="8" name="Text 3"/>
          <p:cNvSpPr/>
          <p:nvPr/>
        </p:nvSpPr>
        <p:spPr>
          <a:xfrm>
            <a:off x="1005364" y="4373761"/>
            <a:ext cx="3732728" cy="138684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Develop a robust predictive model to identify patients at high risk of readmission within 30 days, enabling proactive interventions.</a:t>
            </a:r>
            <a:endParaRPr lang="en-US" sz="1700" dirty="0"/>
          </a:p>
        </p:txBody>
      </p:sp>
      <p:sp>
        <p:nvSpPr>
          <p:cNvPr id="9" name="Shape 4"/>
          <p:cNvSpPr/>
          <p:nvPr/>
        </p:nvSpPr>
        <p:spPr>
          <a:xfrm>
            <a:off x="5201722" y="3346013"/>
            <a:ext cx="4226838" cy="3008352"/>
          </a:xfrm>
          <a:prstGeom prst="roundRect">
            <a:avLst>
              <a:gd name="adj" fmla="val 4863"/>
            </a:avLst>
          </a:prstGeom>
          <a:solidFill>
            <a:srgbClr val="FFFFFF"/>
          </a:solidFill>
          <a:ln/>
        </p:spPr>
      </p:sp>
      <p:pic>
        <p:nvPicPr>
          <p:cNvPr id="10" name="Image 3" descr="preencoded.png">    </p:cNvPr>
          <p:cNvPicPr>
            <a:picLocks noChangeAspect="1"/>
          </p:cNvPicPr>
          <p:nvPr/>
        </p:nvPicPr>
        <p:blipFill>
          <a:blip r:embed="rId4"/>
          <a:stretch>
            <a:fillRect/>
          </a:stretch>
        </p:blipFill>
        <p:spPr>
          <a:xfrm>
            <a:off x="5201722" y="3315533"/>
            <a:ext cx="4226838" cy="121920"/>
          </a:xfrm>
          <a:prstGeom prst="rect">
            <a:avLst/>
          </a:prstGeom>
        </p:spPr>
      </p:pic>
      <p:pic>
        <p:nvPicPr>
          <p:cNvPr id="11" name="Image 4" descr="preencoded.png">    </p:cNvPr>
          <p:cNvPicPr>
            <a:picLocks noChangeAspect="1"/>
          </p:cNvPicPr>
          <p:nvPr/>
        </p:nvPicPr>
        <p:blipFill>
          <a:blip r:embed="rId5"/>
          <a:stretch>
            <a:fillRect/>
          </a:stretch>
        </p:blipFill>
        <p:spPr>
          <a:xfrm>
            <a:off x="6990100" y="3021092"/>
            <a:ext cx="649962" cy="649962"/>
          </a:xfrm>
          <a:prstGeom prst="rect">
            <a:avLst/>
          </a:prstGeom>
        </p:spPr>
      </p:pic>
      <p:pic>
        <p:nvPicPr>
          <p:cNvPr id="12" name="Image 5" descr="preencoded.png">    </p:cNvPr>
          <p:cNvPicPr>
            <a:picLocks noChangeAspect="1"/>
          </p:cNvPicPr>
          <p:nvPr/>
        </p:nvPicPr>
        <p:blipFill>
          <a:blip r:embed="rId6"/>
          <a:stretch>
            <a:fillRect/>
          </a:stretch>
        </p:blipFill>
        <p:spPr>
          <a:xfrm>
            <a:off x="7185124" y="3183612"/>
            <a:ext cx="259913" cy="324922"/>
          </a:xfrm>
          <a:prstGeom prst="rect">
            <a:avLst/>
          </a:prstGeom>
        </p:spPr>
      </p:pic>
      <p:sp>
        <p:nvSpPr>
          <p:cNvPr id="13" name="Text 5"/>
          <p:cNvSpPr/>
          <p:nvPr/>
        </p:nvSpPr>
        <p:spPr>
          <a:xfrm>
            <a:off x="5448776" y="3887629"/>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Enhance Patient Care</a:t>
            </a:r>
            <a:endParaRPr lang="en-US" sz="2200" dirty="0"/>
          </a:p>
        </p:txBody>
      </p:sp>
      <p:sp>
        <p:nvSpPr>
          <p:cNvPr id="14" name="Text 6"/>
          <p:cNvSpPr/>
          <p:nvPr/>
        </p:nvSpPr>
        <p:spPr>
          <a:xfrm>
            <a:off x="5448776" y="4373761"/>
            <a:ext cx="3732728" cy="173355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Improve patient outcomes by facilitating targeted care coordination and post-discharge support for identified high-risk individuals.</a:t>
            </a:r>
            <a:endParaRPr lang="en-US" sz="1700" dirty="0"/>
          </a:p>
        </p:txBody>
      </p:sp>
      <p:sp>
        <p:nvSpPr>
          <p:cNvPr id="15" name="Shape 7"/>
          <p:cNvSpPr/>
          <p:nvPr/>
        </p:nvSpPr>
        <p:spPr>
          <a:xfrm>
            <a:off x="9645134" y="3346013"/>
            <a:ext cx="4226957" cy="3008352"/>
          </a:xfrm>
          <a:prstGeom prst="roundRect">
            <a:avLst>
              <a:gd name="adj" fmla="val 4863"/>
            </a:avLst>
          </a:prstGeom>
          <a:solidFill>
            <a:srgbClr val="FFFFFF"/>
          </a:solidFill>
          <a:ln/>
        </p:spPr>
      </p:sp>
      <p:pic>
        <p:nvPicPr>
          <p:cNvPr id="16" name="Image 6" descr="preencoded.png">    </p:cNvPr>
          <p:cNvPicPr>
            <a:picLocks noChangeAspect="1"/>
          </p:cNvPicPr>
          <p:nvPr/>
        </p:nvPicPr>
        <p:blipFill>
          <a:blip r:embed="rId7"/>
          <a:stretch>
            <a:fillRect/>
          </a:stretch>
        </p:blipFill>
        <p:spPr>
          <a:xfrm>
            <a:off x="9645134" y="3315533"/>
            <a:ext cx="4226957" cy="121920"/>
          </a:xfrm>
          <a:prstGeom prst="rect">
            <a:avLst/>
          </a:prstGeom>
        </p:spPr>
      </p:pic>
      <p:pic>
        <p:nvPicPr>
          <p:cNvPr id="17" name="Image 7" descr="preencoded.png">    </p:cNvPr>
          <p:cNvPicPr>
            <a:picLocks noChangeAspect="1"/>
          </p:cNvPicPr>
          <p:nvPr/>
        </p:nvPicPr>
        <p:blipFill>
          <a:blip r:embed="rId8"/>
          <a:stretch>
            <a:fillRect/>
          </a:stretch>
        </p:blipFill>
        <p:spPr>
          <a:xfrm>
            <a:off x="11433631" y="3021092"/>
            <a:ext cx="649962" cy="649962"/>
          </a:xfrm>
          <a:prstGeom prst="rect">
            <a:avLst/>
          </a:prstGeom>
        </p:spPr>
      </p:pic>
      <p:pic>
        <p:nvPicPr>
          <p:cNvPr id="18" name="Image 8" descr="preencoded.png">    </p:cNvPr>
          <p:cNvPicPr>
            <a:picLocks noChangeAspect="1"/>
          </p:cNvPicPr>
          <p:nvPr/>
        </p:nvPicPr>
        <p:blipFill>
          <a:blip r:embed="rId9"/>
          <a:stretch>
            <a:fillRect/>
          </a:stretch>
        </p:blipFill>
        <p:spPr>
          <a:xfrm>
            <a:off x="11628656" y="3183612"/>
            <a:ext cx="259913" cy="324922"/>
          </a:xfrm>
          <a:prstGeom prst="rect">
            <a:avLst/>
          </a:prstGeom>
        </p:spPr>
      </p:pic>
      <p:sp>
        <p:nvSpPr>
          <p:cNvPr id="19" name="Text 8"/>
          <p:cNvSpPr/>
          <p:nvPr/>
        </p:nvSpPr>
        <p:spPr>
          <a:xfrm>
            <a:off x="9892189" y="3887629"/>
            <a:ext cx="3728323" cy="356235"/>
          </a:xfrm>
          <a:prstGeom prst="rect">
            <a:avLst/>
          </a:prstGeom>
          <a:noFill/>
          <a:ln/>
        </p:spPr>
        <p:txBody>
          <a:bodyPr wrap="non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Optimise Resource Utilisation</a:t>
            </a:r>
            <a:endParaRPr lang="en-US" sz="2200" dirty="0"/>
          </a:p>
        </p:txBody>
      </p:sp>
      <p:sp>
        <p:nvSpPr>
          <p:cNvPr id="20" name="Text 9"/>
          <p:cNvSpPr/>
          <p:nvPr/>
        </p:nvSpPr>
        <p:spPr>
          <a:xfrm>
            <a:off x="9892189" y="4373761"/>
            <a:ext cx="3732848" cy="138684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Minimise unnecessary healthcare expenditure and free up hospital resources by preventing avoidable readmissions.</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92825" y="544354"/>
            <a:ext cx="8617744" cy="651272"/>
          </a:xfrm>
          <a:prstGeom prst="rect">
            <a:avLst/>
          </a:prstGeom>
          <a:noFill/>
          <a:ln/>
        </p:spPr>
        <p:txBody>
          <a:bodyPr wrap="none" lIns="0" tIns="0" rIns="0" bIns="0" rtlCol="0" anchor="t"/>
          <a:lstStyle/>
          <a:p>
            <a:pPr algn="l" indent="0" marL="0">
              <a:lnSpc>
                <a:spcPts val="5100"/>
              </a:lnSpc>
              <a:buNone/>
            </a:pPr>
            <a:r>
              <a:rPr lang="en-US" sz="4100" b="1" dirty="0">
                <a:solidFill>
                  <a:srgbClr val="2E3C4E"/>
                </a:solidFill>
                <a:latin typeface="Barlow Bold" pitchFamily="34" charset="0"/>
                <a:ea typeface="Barlow Bold" pitchFamily="34" charset="-122"/>
                <a:cs typeface="Barlow Bold" pitchFamily="34" charset="-120"/>
              </a:rPr>
              <a:t>Data Sources for Predictive Modelling</a:t>
            </a:r>
            <a:endParaRPr lang="en-US" sz="4100" dirty="0"/>
          </a:p>
        </p:txBody>
      </p:sp>
      <p:sp>
        <p:nvSpPr>
          <p:cNvPr id="3" name="Text 1"/>
          <p:cNvSpPr/>
          <p:nvPr/>
        </p:nvSpPr>
        <p:spPr>
          <a:xfrm>
            <a:off x="692825" y="1670685"/>
            <a:ext cx="6380917" cy="950119"/>
          </a:xfrm>
          <a:prstGeom prst="rect">
            <a:avLst/>
          </a:prstGeom>
          <a:noFill/>
          <a:ln/>
        </p:spPr>
        <p:txBody>
          <a:bodyPr wrap="square" lIns="0" tIns="0" rIns="0" bIns="0" rtlCol="0" anchor="t"/>
          <a:lstStyle/>
          <a:p>
            <a:pPr algn="l" indent="0" marL="0">
              <a:lnSpc>
                <a:spcPts val="2450"/>
              </a:lnSpc>
              <a:buNone/>
            </a:pPr>
            <a:r>
              <a:rPr lang="en-US" sz="1550" dirty="0">
                <a:solidFill>
                  <a:srgbClr val="384653"/>
                </a:solidFill>
                <a:latin typeface="Montserrat" pitchFamily="34" charset="0"/>
                <a:ea typeface="Montserrat" pitchFamily="34" charset="-122"/>
                <a:cs typeface="Montserrat" pitchFamily="34" charset="-120"/>
              </a:rPr>
              <a:t>Our predictive model leverages a comprehensive dataset gathered from multiple secure healthcare sources, ensuring a holistic view of each patient's health status and history.</a:t>
            </a:r>
            <a:endParaRPr lang="en-US" sz="1550" dirty="0"/>
          </a:p>
        </p:txBody>
      </p:sp>
      <p:sp>
        <p:nvSpPr>
          <p:cNvPr id="4" name="Text 2"/>
          <p:cNvSpPr/>
          <p:nvPr/>
        </p:nvSpPr>
        <p:spPr>
          <a:xfrm>
            <a:off x="692825" y="2798921"/>
            <a:ext cx="6380917" cy="633413"/>
          </a:xfrm>
          <a:prstGeom prst="rect">
            <a:avLst/>
          </a:prstGeom>
          <a:noFill/>
          <a:ln/>
        </p:spPr>
        <p:txBody>
          <a:bodyPr wrap="square" lIns="0" tIns="0" rIns="0" bIns="0" rtlCol="0" anchor="t"/>
          <a:lstStyle/>
          <a:p>
            <a:pPr algn="l" marL="342900" indent="-342900">
              <a:lnSpc>
                <a:spcPts val="2450"/>
              </a:lnSpc>
              <a:buSzPct val="100000"/>
              <a:buChar char="•"/>
            </a:pPr>
            <a:r>
              <a:rPr lang="en-US" sz="1550" b="1" dirty="0">
                <a:solidFill>
                  <a:srgbClr val="384653"/>
                </a:solidFill>
                <a:latin typeface="Montserrat" pitchFamily="34" charset="0"/>
                <a:ea typeface="Montserrat" pitchFamily="34" charset="-122"/>
                <a:cs typeface="Montserrat" pitchFamily="34" charset="-120"/>
              </a:rPr>
              <a:t>Electronic Health Records (EHRs):</a:t>
            </a:r>
            <a:pPr algn="l" indent="0" marL="0">
              <a:lnSpc>
                <a:spcPts val="2450"/>
              </a:lnSpc>
              <a:buNone/>
            </a:pPr>
            <a:r>
              <a:rPr lang="en-US" sz="1550" dirty="0">
                <a:solidFill>
                  <a:srgbClr val="384653"/>
                </a:solidFill>
                <a:latin typeface="Montserrat" pitchFamily="34" charset="0"/>
                <a:ea typeface="Montserrat" pitchFamily="34" charset="-122"/>
                <a:cs typeface="Montserrat" pitchFamily="34" charset="-120"/>
              </a:rPr>
              <a:t> Demographics, diagnoses, medication lists, and clinical notes.</a:t>
            </a:r>
            <a:endParaRPr lang="en-US" sz="1550" dirty="0"/>
          </a:p>
        </p:txBody>
      </p:sp>
      <p:sp>
        <p:nvSpPr>
          <p:cNvPr id="5" name="Text 3"/>
          <p:cNvSpPr/>
          <p:nvPr/>
        </p:nvSpPr>
        <p:spPr>
          <a:xfrm>
            <a:off x="692825" y="3501509"/>
            <a:ext cx="6380917" cy="633413"/>
          </a:xfrm>
          <a:prstGeom prst="rect">
            <a:avLst/>
          </a:prstGeom>
          <a:noFill/>
          <a:ln/>
        </p:spPr>
        <p:txBody>
          <a:bodyPr wrap="square" lIns="0" tIns="0" rIns="0" bIns="0" rtlCol="0" anchor="t"/>
          <a:lstStyle/>
          <a:p>
            <a:pPr algn="l" marL="342900" indent="-342900">
              <a:lnSpc>
                <a:spcPts val="2450"/>
              </a:lnSpc>
              <a:buSzPct val="100000"/>
              <a:buChar char="•"/>
            </a:pPr>
            <a:r>
              <a:rPr lang="en-US" sz="1550" b="1" dirty="0">
                <a:solidFill>
                  <a:srgbClr val="384653"/>
                </a:solidFill>
                <a:latin typeface="Montserrat" pitchFamily="34" charset="0"/>
                <a:ea typeface="Montserrat" pitchFamily="34" charset="-122"/>
                <a:cs typeface="Montserrat" pitchFamily="34" charset="-120"/>
              </a:rPr>
              <a:t>Patient History:</a:t>
            </a:r>
            <a:pPr algn="l" indent="0" marL="0">
              <a:lnSpc>
                <a:spcPts val="2450"/>
              </a:lnSpc>
              <a:buNone/>
            </a:pPr>
            <a:r>
              <a:rPr lang="en-US" sz="1550" dirty="0">
                <a:solidFill>
                  <a:srgbClr val="384653"/>
                </a:solidFill>
                <a:latin typeface="Montserrat" pitchFamily="34" charset="0"/>
                <a:ea typeface="Montserrat" pitchFamily="34" charset="-122"/>
                <a:cs typeface="Montserrat" pitchFamily="34" charset="-120"/>
              </a:rPr>
              <a:t> Previous admissions, discharge summaries, and chronic disease registries.</a:t>
            </a:r>
            <a:endParaRPr lang="en-US" sz="1550" dirty="0"/>
          </a:p>
        </p:txBody>
      </p:sp>
      <p:sp>
        <p:nvSpPr>
          <p:cNvPr id="6" name="Text 4"/>
          <p:cNvSpPr/>
          <p:nvPr/>
        </p:nvSpPr>
        <p:spPr>
          <a:xfrm>
            <a:off x="692825" y="4204097"/>
            <a:ext cx="6380917" cy="633413"/>
          </a:xfrm>
          <a:prstGeom prst="rect">
            <a:avLst/>
          </a:prstGeom>
          <a:noFill/>
          <a:ln/>
        </p:spPr>
        <p:txBody>
          <a:bodyPr wrap="square" lIns="0" tIns="0" rIns="0" bIns="0" rtlCol="0" anchor="t"/>
          <a:lstStyle/>
          <a:p>
            <a:pPr algn="l" marL="342900" indent="-342900">
              <a:lnSpc>
                <a:spcPts val="2450"/>
              </a:lnSpc>
              <a:buSzPct val="100000"/>
              <a:buChar char="•"/>
            </a:pPr>
            <a:r>
              <a:rPr lang="en-US" sz="1550" b="1" dirty="0">
                <a:solidFill>
                  <a:srgbClr val="384653"/>
                </a:solidFill>
                <a:latin typeface="Montserrat" pitchFamily="34" charset="0"/>
                <a:ea typeface="Montserrat" pitchFamily="34" charset="-122"/>
                <a:cs typeface="Montserrat" pitchFamily="34" charset="-120"/>
              </a:rPr>
              <a:t>Laboratory Results:</a:t>
            </a:r>
            <a:pPr algn="l" indent="0" marL="0">
              <a:lnSpc>
                <a:spcPts val="2450"/>
              </a:lnSpc>
              <a:buNone/>
            </a:pPr>
            <a:r>
              <a:rPr lang="en-US" sz="1550" dirty="0">
                <a:solidFill>
                  <a:srgbClr val="384653"/>
                </a:solidFill>
                <a:latin typeface="Montserrat" pitchFamily="34" charset="0"/>
                <a:ea typeface="Montserrat" pitchFamily="34" charset="-122"/>
                <a:cs typeface="Montserrat" pitchFamily="34" charset="-120"/>
              </a:rPr>
              <a:t> Blood tests, imaging reports, and other diagnostic findings.</a:t>
            </a:r>
            <a:endParaRPr lang="en-US" sz="1550" dirty="0"/>
          </a:p>
        </p:txBody>
      </p:sp>
      <p:sp>
        <p:nvSpPr>
          <p:cNvPr id="7" name="Text 5"/>
          <p:cNvSpPr/>
          <p:nvPr/>
        </p:nvSpPr>
        <p:spPr>
          <a:xfrm>
            <a:off x="692825" y="4906685"/>
            <a:ext cx="6380917" cy="633413"/>
          </a:xfrm>
          <a:prstGeom prst="rect">
            <a:avLst/>
          </a:prstGeom>
          <a:noFill/>
          <a:ln/>
        </p:spPr>
        <p:txBody>
          <a:bodyPr wrap="square" lIns="0" tIns="0" rIns="0" bIns="0" rtlCol="0" anchor="t"/>
          <a:lstStyle/>
          <a:p>
            <a:pPr algn="l" marL="342900" indent="-342900">
              <a:lnSpc>
                <a:spcPts val="2450"/>
              </a:lnSpc>
              <a:buSzPct val="100000"/>
              <a:buChar char="•"/>
            </a:pPr>
            <a:r>
              <a:rPr lang="en-US" sz="1550" b="1" dirty="0">
                <a:solidFill>
                  <a:srgbClr val="384653"/>
                </a:solidFill>
                <a:latin typeface="Montserrat" pitchFamily="34" charset="0"/>
                <a:ea typeface="Montserrat" pitchFamily="34" charset="-122"/>
                <a:cs typeface="Montserrat" pitchFamily="34" charset="-120"/>
              </a:rPr>
              <a:t>Socio-economic Factors:</a:t>
            </a:r>
            <a:pPr algn="l" indent="0" marL="0">
              <a:lnSpc>
                <a:spcPts val="2450"/>
              </a:lnSpc>
              <a:buNone/>
            </a:pPr>
            <a:r>
              <a:rPr lang="en-US" sz="1550" dirty="0">
                <a:solidFill>
                  <a:srgbClr val="384653"/>
                </a:solidFill>
                <a:latin typeface="Montserrat" pitchFamily="34" charset="0"/>
                <a:ea typeface="Montserrat" pitchFamily="34" charset="-122"/>
                <a:cs typeface="Montserrat" pitchFamily="34" charset="-120"/>
              </a:rPr>
              <a:t> Relevant anonymised data influencing health outcomes.</a:t>
            </a:r>
            <a:endParaRPr lang="en-US" sz="1550" dirty="0"/>
          </a:p>
        </p:txBody>
      </p:sp>
      <p:pic>
        <p:nvPicPr>
          <p:cNvPr id="8" name="Image 0" descr="preencoded.png">    </p:cNvPr>
          <p:cNvPicPr>
            <a:picLocks noChangeAspect="1"/>
          </p:cNvPicPr>
          <p:nvPr/>
        </p:nvPicPr>
        <p:blipFill>
          <a:blip r:embed="rId1"/>
          <a:stretch>
            <a:fillRect/>
          </a:stretch>
        </p:blipFill>
        <p:spPr>
          <a:xfrm>
            <a:off x="7564279" y="1715214"/>
            <a:ext cx="6380917" cy="638091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8309" y="1955483"/>
            <a:ext cx="10840522" cy="712708"/>
          </a:xfrm>
          <a:prstGeom prst="rect">
            <a:avLst/>
          </a:prstGeom>
          <a:noFill/>
          <a:ln/>
        </p:spPr>
        <p:txBody>
          <a:bodyPr wrap="none" lIns="0" tIns="0" rIns="0" bIns="0" rtlCol="0" anchor="t"/>
          <a:lstStyle/>
          <a:p>
            <a:pPr algn="l" indent="0" marL="0">
              <a:lnSpc>
                <a:spcPts val="5600"/>
              </a:lnSpc>
              <a:buNone/>
            </a:pPr>
            <a:r>
              <a:rPr lang="en-US" sz="4450" b="1" dirty="0">
                <a:solidFill>
                  <a:srgbClr val="2E3C4E"/>
                </a:solidFill>
                <a:latin typeface="Barlow Bold" pitchFamily="34" charset="0"/>
                <a:ea typeface="Barlow Bold" pitchFamily="34" charset="-122"/>
                <a:cs typeface="Barlow Bold" pitchFamily="34" charset="-120"/>
              </a:rPr>
              <a:t>Methodology: Predictive Modelling Process</a:t>
            </a:r>
            <a:endParaRPr lang="en-US" sz="4450" dirty="0"/>
          </a:p>
        </p:txBody>
      </p:sp>
      <p:pic>
        <p:nvPicPr>
          <p:cNvPr id="3" name="Image 0" descr="preencoded.png">    </p:cNvPr>
          <p:cNvPicPr>
            <a:picLocks noChangeAspect="1"/>
          </p:cNvPicPr>
          <p:nvPr/>
        </p:nvPicPr>
        <p:blipFill>
          <a:blip r:embed="rId1"/>
          <a:stretch>
            <a:fillRect/>
          </a:stretch>
        </p:blipFill>
        <p:spPr>
          <a:xfrm>
            <a:off x="758309" y="3101459"/>
            <a:ext cx="4371261" cy="866537"/>
          </a:xfrm>
          <a:prstGeom prst="rect">
            <a:avLst/>
          </a:prstGeom>
        </p:spPr>
      </p:pic>
      <p:sp>
        <p:nvSpPr>
          <p:cNvPr id="4" name="Text 1"/>
          <p:cNvSpPr/>
          <p:nvPr/>
        </p:nvSpPr>
        <p:spPr>
          <a:xfrm>
            <a:off x="974884" y="4184571"/>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Data Preprocessing</a:t>
            </a:r>
            <a:endParaRPr lang="en-US" sz="2200" dirty="0"/>
          </a:p>
        </p:txBody>
      </p:sp>
      <p:sp>
        <p:nvSpPr>
          <p:cNvPr id="5" name="Text 2"/>
          <p:cNvSpPr/>
          <p:nvPr/>
        </p:nvSpPr>
        <p:spPr>
          <a:xfrm>
            <a:off x="974884" y="4670703"/>
            <a:ext cx="3938111" cy="138684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Cleaning, handling missing values, normalisation, and feature engineering to prepare data for analysis.</a:t>
            </a:r>
            <a:endParaRPr lang="en-US" sz="1700" dirty="0"/>
          </a:p>
        </p:txBody>
      </p:sp>
      <p:pic>
        <p:nvPicPr>
          <p:cNvPr id="6" name="Image 1" descr="preencoded.png">    </p:cNvPr>
          <p:cNvPicPr>
            <a:picLocks noChangeAspect="1"/>
          </p:cNvPicPr>
          <p:nvPr/>
        </p:nvPicPr>
        <p:blipFill>
          <a:blip r:embed="rId2"/>
          <a:stretch>
            <a:fillRect/>
          </a:stretch>
        </p:blipFill>
        <p:spPr>
          <a:xfrm>
            <a:off x="5129570" y="3101459"/>
            <a:ext cx="4371261" cy="866537"/>
          </a:xfrm>
          <a:prstGeom prst="rect">
            <a:avLst/>
          </a:prstGeom>
        </p:spPr>
      </p:pic>
      <p:sp>
        <p:nvSpPr>
          <p:cNvPr id="7" name="Text 3"/>
          <p:cNvSpPr/>
          <p:nvPr/>
        </p:nvSpPr>
        <p:spPr>
          <a:xfrm>
            <a:off x="5346144" y="4184571"/>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Feature Selection</a:t>
            </a:r>
            <a:endParaRPr lang="en-US" sz="2200" dirty="0"/>
          </a:p>
        </p:txBody>
      </p:sp>
      <p:sp>
        <p:nvSpPr>
          <p:cNvPr id="8" name="Text 4"/>
          <p:cNvSpPr/>
          <p:nvPr/>
        </p:nvSpPr>
        <p:spPr>
          <a:xfrm>
            <a:off x="5346144" y="4670703"/>
            <a:ext cx="3938111" cy="138684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Identifying the most influential variables impacting readmission risk using statistical methods and domain expertise.</a:t>
            </a:r>
            <a:endParaRPr lang="en-US" sz="1700" dirty="0"/>
          </a:p>
        </p:txBody>
      </p:sp>
      <p:pic>
        <p:nvPicPr>
          <p:cNvPr id="9" name="Image 2" descr="preencoded.png">    </p:cNvPr>
          <p:cNvPicPr>
            <a:picLocks noChangeAspect="1"/>
          </p:cNvPicPr>
          <p:nvPr/>
        </p:nvPicPr>
        <p:blipFill>
          <a:blip r:embed="rId3"/>
          <a:stretch>
            <a:fillRect/>
          </a:stretch>
        </p:blipFill>
        <p:spPr>
          <a:xfrm>
            <a:off x="9500830" y="3101459"/>
            <a:ext cx="4371261" cy="866537"/>
          </a:xfrm>
          <a:prstGeom prst="rect">
            <a:avLst/>
          </a:prstGeom>
        </p:spPr>
      </p:pic>
      <p:sp>
        <p:nvSpPr>
          <p:cNvPr id="10" name="Text 5"/>
          <p:cNvSpPr/>
          <p:nvPr/>
        </p:nvSpPr>
        <p:spPr>
          <a:xfrm>
            <a:off x="9717405" y="4184571"/>
            <a:ext cx="3344347" cy="356235"/>
          </a:xfrm>
          <a:prstGeom prst="rect">
            <a:avLst/>
          </a:prstGeom>
          <a:noFill/>
          <a:ln/>
        </p:spPr>
        <p:txBody>
          <a:bodyPr wrap="non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Model Selection &amp; Training</a:t>
            </a:r>
            <a:endParaRPr lang="en-US" sz="2200" dirty="0"/>
          </a:p>
        </p:txBody>
      </p:sp>
      <p:sp>
        <p:nvSpPr>
          <p:cNvPr id="11" name="Text 6"/>
          <p:cNvSpPr/>
          <p:nvPr/>
        </p:nvSpPr>
        <p:spPr>
          <a:xfrm>
            <a:off x="9717405" y="4670703"/>
            <a:ext cx="3938111" cy="138684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Evaluating and selecting optimal machine learning algorithms, followed by rigorous training and validation using historical data.</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8309" y="1711523"/>
            <a:ext cx="9410819" cy="712708"/>
          </a:xfrm>
          <a:prstGeom prst="rect">
            <a:avLst/>
          </a:prstGeom>
          <a:noFill/>
          <a:ln/>
        </p:spPr>
        <p:txBody>
          <a:bodyPr wrap="none" lIns="0" tIns="0" rIns="0" bIns="0" rtlCol="0" anchor="t"/>
          <a:lstStyle/>
          <a:p>
            <a:pPr algn="l" indent="0" marL="0">
              <a:lnSpc>
                <a:spcPts val="5600"/>
              </a:lnSpc>
              <a:buNone/>
            </a:pPr>
            <a:r>
              <a:rPr lang="en-US" sz="4450" b="1" dirty="0">
                <a:solidFill>
                  <a:srgbClr val="2E3C4E"/>
                </a:solidFill>
                <a:latin typeface="Barlow Bold" pitchFamily="34" charset="0"/>
                <a:ea typeface="Barlow Bold" pitchFamily="34" charset="-122"/>
                <a:cs typeface="Barlow Bold" pitchFamily="34" charset="-120"/>
              </a:rPr>
              <a:t>Machine Learning Algorithms Utilised</a:t>
            </a:r>
            <a:endParaRPr lang="en-US" sz="4450" dirty="0"/>
          </a:p>
        </p:txBody>
      </p:sp>
      <p:sp>
        <p:nvSpPr>
          <p:cNvPr id="3" name="Text 1"/>
          <p:cNvSpPr/>
          <p:nvPr/>
        </p:nvSpPr>
        <p:spPr>
          <a:xfrm>
            <a:off x="758309" y="2857500"/>
            <a:ext cx="13113782" cy="69342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We explored a range of supervised machine learning algorithms, selecting those that demonstrated the most promising performance and interpretability for our dataset:</a:t>
            </a:r>
            <a:endParaRPr lang="en-US" sz="1700" dirty="0"/>
          </a:p>
        </p:txBody>
      </p:sp>
      <p:sp>
        <p:nvSpPr>
          <p:cNvPr id="4" name="Shape 2"/>
          <p:cNvSpPr/>
          <p:nvPr/>
        </p:nvSpPr>
        <p:spPr>
          <a:xfrm>
            <a:off x="758309" y="3794641"/>
            <a:ext cx="4226838" cy="2723317"/>
          </a:xfrm>
          <a:prstGeom prst="roundRect">
            <a:avLst>
              <a:gd name="adj" fmla="val 11934"/>
            </a:avLst>
          </a:prstGeom>
          <a:solidFill>
            <a:srgbClr val="FFFFFF"/>
          </a:solidFill>
          <a:ln w="30480">
            <a:solidFill>
              <a:srgbClr val="BACFDD"/>
            </a:solidFill>
            <a:prstDash val="solid"/>
          </a:ln>
        </p:spPr>
      </p:sp>
      <p:sp>
        <p:nvSpPr>
          <p:cNvPr id="5" name="Text 3"/>
          <p:cNvSpPr/>
          <p:nvPr/>
        </p:nvSpPr>
        <p:spPr>
          <a:xfrm>
            <a:off x="1005364" y="4041696"/>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Logistic Regression</a:t>
            </a:r>
            <a:endParaRPr lang="en-US" sz="2200" dirty="0"/>
          </a:p>
        </p:txBody>
      </p:sp>
      <p:sp>
        <p:nvSpPr>
          <p:cNvPr id="6" name="Text 4"/>
          <p:cNvSpPr/>
          <p:nvPr/>
        </p:nvSpPr>
        <p:spPr>
          <a:xfrm>
            <a:off x="1005364" y="4527828"/>
            <a:ext cx="3732728" cy="138684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A robust statistical model for binary classification, providing insights into the probability of readmission.</a:t>
            </a:r>
            <a:endParaRPr lang="en-US" sz="1700" dirty="0"/>
          </a:p>
        </p:txBody>
      </p:sp>
      <p:sp>
        <p:nvSpPr>
          <p:cNvPr id="7" name="Shape 5"/>
          <p:cNvSpPr/>
          <p:nvPr/>
        </p:nvSpPr>
        <p:spPr>
          <a:xfrm>
            <a:off x="5201722" y="3794641"/>
            <a:ext cx="4226838" cy="2723317"/>
          </a:xfrm>
          <a:prstGeom prst="roundRect">
            <a:avLst>
              <a:gd name="adj" fmla="val 11934"/>
            </a:avLst>
          </a:prstGeom>
          <a:solidFill>
            <a:srgbClr val="FFFFFF"/>
          </a:solidFill>
          <a:ln w="30480">
            <a:solidFill>
              <a:srgbClr val="BACFDD"/>
            </a:solidFill>
            <a:prstDash val="solid"/>
          </a:ln>
        </p:spPr>
      </p:sp>
      <p:sp>
        <p:nvSpPr>
          <p:cNvPr id="8" name="Text 6"/>
          <p:cNvSpPr/>
          <p:nvPr/>
        </p:nvSpPr>
        <p:spPr>
          <a:xfrm>
            <a:off x="5448776" y="4041696"/>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Random Forest</a:t>
            </a:r>
            <a:endParaRPr lang="en-US" sz="2200" dirty="0"/>
          </a:p>
        </p:txBody>
      </p:sp>
      <p:sp>
        <p:nvSpPr>
          <p:cNvPr id="9" name="Text 7"/>
          <p:cNvSpPr/>
          <p:nvPr/>
        </p:nvSpPr>
        <p:spPr>
          <a:xfrm>
            <a:off x="5448776" y="4527828"/>
            <a:ext cx="3732728" cy="138684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An ensemble method that combines multiple decision trees to improve prediction accuracy and reduce overfitting.</a:t>
            </a:r>
            <a:endParaRPr lang="en-US" sz="1700" dirty="0"/>
          </a:p>
        </p:txBody>
      </p:sp>
      <p:sp>
        <p:nvSpPr>
          <p:cNvPr id="10" name="Shape 8"/>
          <p:cNvSpPr/>
          <p:nvPr/>
        </p:nvSpPr>
        <p:spPr>
          <a:xfrm>
            <a:off x="9645134" y="3794641"/>
            <a:ext cx="4226957" cy="2723317"/>
          </a:xfrm>
          <a:prstGeom prst="roundRect">
            <a:avLst>
              <a:gd name="adj" fmla="val 11934"/>
            </a:avLst>
          </a:prstGeom>
          <a:solidFill>
            <a:srgbClr val="FFFFFF"/>
          </a:solidFill>
          <a:ln w="30480">
            <a:solidFill>
              <a:srgbClr val="BACFDD"/>
            </a:solidFill>
            <a:prstDash val="solid"/>
          </a:ln>
        </p:spPr>
      </p:sp>
      <p:sp>
        <p:nvSpPr>
          <p:cNvPr id="11" name="Text 9"/>
          <p:cNvSpPr/>
          <p:nvPr/>
        </p:nvSpPr>
        <p:spPr>
          <a:xfrm>
            <a:off x="9892189" y="4041696"/>
            <a:ext cx="3732848" cy="712470"/>
          </a:xfrm>
          <a:prstGeom prst="rect">
            <a:avLst/>
          </a:prstGeom>
          <a:noFill/>
          <a:ln/>
        </p:spPr>
        <p:txBody>
          <a:bodyPr wrap="squar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XGBoost (Extreme Gradient Boosting)</a:t>
            </a:r>
            <a:endParaRPr lang="en-US" sz="2200" dirty="0"/>
          </a:p>
        </p:txBody>
      </p:sp>
      <p:sp>
        <p:nvSpPr>
          <p:cNvPr id="12" name="Text 10"/>
          <p:cNvSpPr/>
          <p:nvPr/>
        </p:nvSpPr>
        <p:spPr>
          <a:xfrm>
            <a:off x="9892189" y="4884063"/>
            <a:ext cx="3732848" cy="138684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A highly efficient and flexible algorithm known for its speed and predictive power in complex datasets.</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8309" y="1121807"/>
            <a:ext cx="8736330" cy="712708"/>
          </a:xfrm>
          <a:prstGeom prst="rect">
            <a:avLst/>
          </a:prstGeom>
          <a:noFill/>
          <a:ln/>
        </p:spPr>
        <p:txBody>
          <a:bodyPr wrap="none" lIns="0" tIns="0" rIns="0" bIns="0" rtlCol="0" anchor="t"/>
          <a:lstStyle/>
          <a:p>
            <a:pPr algn="l" indent="0" marL="0">
              <a:lnSpc>
                <a:spcPts val="5600"/>
              </a:lnSpc>
              <a:buNone/>
            </a:pPr>
            <a:r>
              <a:rPr lang="en-US" sz="4450" b="1" dirty="0">
                <a:solidFill>
                  <a:srgbClr val="2E3C4E"/>
                </a:solidFill>
                <a:latin typeface="Barlow Bold" pitchFamily="34" charset="0"/>
                <a:ea typeface="Barlow Bold" pitchFamily="34" charset="-122"/>
                <a:cs typeface="Barlow Bold" pitchFamily="34" charset="-120"/>
              </a:rPr>
              <a:t>Evaluation Metrics and Key Results</a:t>
            </a:r>
            <a:endParaRPr lang="en-US" sz="4450" dirty="0"/>
          </a:p>
        </p:txBody>
      </p:sp>
      <p:sp>
        <p:nvSpPr>
          <p:cNvPr id="3" name="Text 1"/>
          <p:cNvSpPr/>
          <p:nvPr/>
        </p:nvSpPr>
        <p:spPr>
          <a:xfrm>
            <a:off x="758309" y="2354342"/>
            <a:ext cx="6292572" cy="104013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Model performance was rigorously evaluated using industry-standard metrics to ensure reliability and clinical utility:</a:t>
            </a:r>
            <a:endParaRPr lang="en-US" sz="1700" dirty="0"/>
          </a:p>
        </p:txBody>
      </p:sp>
      <p:sp>
        <p:nvSpPr>
          <p:cNvPr id="4" name="Text 2"/>
          <p:cNvSpPr/>
          <p:nvPr/>
        </p:nvSpPr>
        <p:spPr>
          <a:xfrm>
            <a:off x="758309" y="3589377"/>
            <a:ext cx="6292572" cy="346710"/>
          </a:xfrm>
          <a:prstGeom prst="rect">
            <a:avLst/>
          </a:prstGeom>
          <a:noFill/>
          <a:ln/>
        </p:spPr>
        <p:txBody>
          <a:bodyPr wrap="none" lIns="0" tIns="0" rIns="0" bIns="0" rtlCol="0" anchor="t"/>
          <a:lstStyle/>
          <a:p>
            <a:pPr algn="l" marL="342900" indent="-342900">
              <a:lnSpc>
                <a:spcPts val="2700"/>
              </a:lnSpc>
              <a:buSzPct val="100000"/>
              <a:buChar char="•"/>
            </a:pPr>
            <a:r>
              <a:rPr lang="en-US" sz="1700" b="1" dirty="0">
                <a:solidFill>
                  <a:srgbClr val="384653"/>
                </a:solidFill>
                <a:latin typeface="Montserrat" pitchFamily="34" charset="0"/>
                <a:ea typeface="Montserrat" pitchFamily="34" charset="-122"/>
                <a:cs typeface="Montserrat" pitchFamily="34" charset="-120"/>
              </a:rPr>
              <a:t>Accuracy:</a:t>
            </a:r>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 Overall correctness of predictions.</a:t>
            </a:r>
            <a:endParaRPr lang="en-US" sz="1700" dirty="0"/>
          </a:p>
        </p:txBody>
      </p:sp>
      <p:sp>
        <p:nvSpPr>
          <p:cNvPr id="5" name="Text 3"/>
          <p:cNvSpPr/>
          <p:nvPr/>
        </p:nvSpPr>
        <p:spPr>
          <a:xfrm>
            <a:off x="758309" y="4011811"/>
            <a:ext cx="6292572" cy="693420"/>
          </a:xfrm>
          <a:prstGeom prst="rect">
            <a:avLst/>
          </a:prstGeom>
          <a:noFill/>
          <a:ln/>
        </p:spPr>
        <p:txBody>
          <a:bodyPr wrap="square" lIns="0" tIns="0" rIns="0" bIns="0" rtlCol="0" anchor="t"/>
          <a:lstStyle/>
          <a:p>
            <a:pPr algn="l" marL="342900" indent="-342900">
              <a:lnSpc>
                <a:spcPts val="2700"/>
              </a:lnSpc>
              <a:buSzPct val="100000"/>
              <a:buChar char="•"/>
            </a:pPr>
            <a:r>
              <a:rPr lang="en-US" sz="1700" b="1" dirty="0">
                <a:solidFill>
                  <a:srgbClr val="384653"/>
                </a:solidFill>
                <a:latin typeface="Montserrat" pitchFamily="34" charset="0"/>
                <a:ea typeface="Montserrat" pitchFamily="34" charset="-122"/>
                <a:cs typeface="Montserrat" pitchFamily="34" charset="-120"/>
              </a:rPr>
              <a:t>ROC-AUC:</a:t>
            </a:r>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 Ability to distinguish between high and low-risk patients.</a:t>
            </a:r>
            <a:endParaRPr lang="en-US" sz="1700" dirty="0"/>
          </a:p>
        </p:txBody>
      </p:sp>
      <p:sp>
        <p:nvSpPr>
          <p:cNvPr id="6" name="Text 4"/>
          <p:cNvSpPr/>
          <p:nvPr/>
        </p:nvSpPr>
        <p:spPr>
          <a:xfrm>
            <a:off x="758309" y="4780955"/>
            <a:ext cx="6292572" cy="693420"/>
          </a:xfrm>
          <a:prstGeom prst="rect">
            <a:avLst/>
          </a:prstGeom>
          <a:noFill/>
          <a:ln/>
        </p:spPr>
        <p:txBody>
          <a:bodyPr wrap="square" lIns="0" tIns="0" rIns="0" bIns="0" rtlCol="0" anchor="t"/>
          <a:lstStyle/>
          <a:p>
            <a:pPr algn="l" marL="342900" indent="-342900">
              <a:lnSpc>
                <a:spcPts val="2700"/>
              </a:lnSpc>
              <a:buSzPct val="100000"/>
              <a:buChar char="•"/>
            </a:pPr>
            <a:r>
              <a:rPr lang="en-US" sz="1700" b="1" dirty="0">
                <a:solidFill>
                  <a:srgbClr val="384653"/>
                </a:solidFill>
                <a:latin typeface="Montserrat" pitchFamily="34" charset="0"/>
                <a:ea typeface="Montserrat" pitchFamily="34" charset="-122"/>
                <a:cs typeface="Montserrat" pitchFamily="34" charset="-120"/>
              </a:rPr>
              <a:t>Precision &amp; Recall:</a:t>
            </a:r>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 Measuring the model's ability to avoid false positives and false negatives, respectively.</a:t>
            </a:r>
            <a:endParaRPr lang="en-US" sz="1700" dirty="0"/>
          </a:p>
        </p:txBody>
      </p:sp>
      <p:pic>
        <p:nvPicPr>
          <p:cNvPr id="7" name="Image 0" descr="preencoded.png">    </p:cNvPr>
          <p:cNvPicPr>
            <a:picLocks noChangeAspect="1"/>
          </p:cNvPicPr>
          <p:nvPr/>
        </p:nvPicPr>
        <p:blipFill>
          <a:blip r:embed="rId1"/>
          <a:stretch>
            <a:fillRect/>
          </a:stretch>
        </p:blipFill>
        <p:spPr>
          <a:xfrm>
            <a:off x="7587139" y="2403158"/>
            <a:ext cx="6292572" cy="2873693"/>
          </a:xfrm>
          <a:prstGeom prst="rect">
            <a:avLst/>
          </a:prstGeom>
        </p:spPr>
      </p:pic>
      <p:sp>
        <p:nvSpPr>
          <p:cNvPr id="8" name="Shape 5"/>
          <p:cNvSpPr/>
          <p:nvPr/>
        </p:nvSpPr>
        <p:spPr>
          <a:xfrm>
            <a:off x="7587139" y="5276850"/>
            <a:ext cx="216575" cy="216575"/>
          </a:xfrm>
          <a:prstGeom prst="roundRect">
            <a:avLst>
              <a:gd name="adj" fmla="val 8444"/>
            </a:avLst>
          </a:prstGeom>
          <a:solidFill>
            <a:srgbClr val="0C2C41"/>
          </a:solidFill>
          <a:ln/>
        </p:spPr>
      </p:sp>
      <p:sp>
        <p:nvSpPr>
          <p:cNvPr id="9" name="Text 6"/>
          <p:cNvSpPr/>
          <p:nvPr/>
        </p:nvSpPr>
        <p:spPr>
          <a:xfrm>
            <a:off x="7864673" y="5276850"/>
            <a:ext cx="1718310" cy="433388"/>
          </a:xfrm>
          <a:prstGeom prst="rect">
            <a:avLst/>
          </a:prstGeom>
          <a:noFill/>
          <a:ln/>
        </p:spPr>
        <p:txBody>
          <a:bodyPr wrap="square" lIns="0" tIns="0" rIns="0" bIns="0" rtlCol="0" anchor="t"/>
          <a:lstStyle/>
          <a:p>
            <a:pPr algn="l" indent="0" marL="0">
              <a:lnSpc>
                <a:spcPts val="1700"/>
              </a:lnSpc>
              <a:buNone/>
            </a:pPr>
            <a:r>
              <a:rPr lang="en-US" sz="1700" dirty="0">
                <a:solidFill>
                  <a:srgbClr val="384653"/>
                </a:solidFill>
                <a:latin typeface="Montserrat" pitchFamily="34" charset="0"/>
                <a:ea typeface="Montserrat" pitchFamily="34" charset="-122"/>
                <a:cs typeface="Montserrat" pitchFamily="34" charset="-120"/>
              </a:rPr>
              <a:t>Logistic Regression</a:t>
            </a:r>
            <a:endParaRPr lang="en-US" sz="1700" dirty="0"/>
          </a:p>
        </p:txBody>
      </p:sp>
      <p:sp>
        <p:nvSpPr>
          <p:cNvPr id="10" name="Shape 7"/>
          <p:cNvSpPr/>
          <p:nvPr/>
        </p:nvSpPr>
        <p:spPr>
          <a:xfrm>
            <a:off x="9756338" y="5276850"/>
            <a:ext cx="216575" cy="216575"/>
          </a:xfrm>
          <a:prstGeom prst="roundRect">
            <a:avLst>
              <a:gd name="adj" fmla="val 8444"/>
            </a:avLst>
          </a:prstGeom>
          <a:solidFill>
            <a:srgbClr val="165177"/>
          </a:solidFill>
          <a:ln/>
        </p:spPr>
      </p:sp>
      <p:sp>
        <p:nvSpPr>
          <p:cNvPr id="11" name="Text 8"/>
          <p:cNvSpPr/>
          <p:nvPr/>
        </p:nvSpPr>
        <p:spPr>
          <a:xfrm>
            <a:off x="10033873" y="5276850"/>
            <a:ext cx="1676400" cy="216694"/>
          </a:xfrm>
          <a:prstGeom prst="rect">
            <a:avLst/>
          </a:prstGeom>
          <a:noFill/>
          <a:ln/>
        </p:spPr>
        <p:txBody>
          <a:bodyPr wrap="none" lIns="0" tIns="0" rIns="0" bIns="0" rtlCol="0" anchor="t"/>
          <a:lstStyle/>
          <a:p>
            <a:pPr algn="l" indent="0" marL="0">
              <a:lnSpc>
                <a:spcPts val="1700"/>
              </a:lnSpc>
              <a:buNone/>
            </a:pPr>
            <a:r>
              <a:rPr lang="en-US" sz="1700" dirty="0">
                <a:solidFill>
                  <a:srgbClr val="384653"/>
                </a:solidFill>
                <a:latin typeface="Montserrat" pitchFamily="34" charset="0"/>
                <a:ea typeface="Montserrat" pitchFamily="34" charset="-122"/>
                <a:cs typeface="Montserrat" pitchFamily="34" charset="-120"/>
              </a:rPr>
              <a:t>Random Forest</a:t>
            </a:r>
            <a:endParaRPr lang="en-US" sz="1700" dirty="0"/>
          </a:p>
        </p:txBody>
      </p:sp>
      <p:sp>
        <p:nvSpPr>
          <p:cNvPr id="12" name="Shape 9"/>
          <p:cNvSpPr/>
          <p:nvPr/>
        </p:nvSpPr>
        <p:spPr>
          <a:xfrm>
            <a:off x="11883747" y="5276850"/>
            <a:ext cx="216575" cy="216575"/>
          </a:xfrm>
          <a:prstGeom prst="roundRect">
            <a:avLst>
              <a:gd name="adj" fmla="val 8444"/>
            </a:avLst>
          </a:prstGeom>
          <a:solidFill>
            <a:srgbClr val="2077AE"/>
          </a:solidFill>
          <a:ln/>
        </p:spPr>
      </p:sp>
      <p:sp>
        <p:nvSpPr>
          <p:cNvPr id="13" name="Text 10"/>
          <p:cNvSpPr/>
          <p:nvPr/>
        </p:nvSpPr>
        <p:spPr>
          <a:xfrm>
            <a:off x="12161282" y="5276850"/>
            <a:ext cx="932617" cy="216694"/>
          </a:xfrm>
          <a:prstGeom prst="rect">
            <a:avLst/>
          </a:prstGeom>
          <a:noFill/>
          <a:ln/>
        </p:spPr>
        <p:txBody>
          <a:bodyPr wrap="none" lIns="0" tIns="0" rIns="0" bIns="0" rtlCol="0" anchor="t"/>
          <a:lstStyle/>
          <a:p>
            <a:pPr algn="l" indent="0" marL="0">
              <a:lnSpc>
                <a:spcPts val="1700"/>
              </a:lnSpc>
              <a:buNone/>
            </a:pPr>
            <a:r>
              <a:rPr lang="en-US" sz="1700" dirty="0">
                <a:solidFill>
                  <a:srgbClr val="384653"/>
                </a:solidFill>
                <a:latin typeface="Montserrat" pitchFamily="34" charset="0"/>
                <a:ea typeface="Montserrat" pitchFamily="34" charset="-122"/>
                <a:cs typeface="Montserrat" pitchFamily="34" charset="-120"/>
              </a:rPr>
              <a:t>XGBoost</a:t>
            </a:r>
            <a:endParaRPr lang="en-US" sz="1700" dirty="0"/>
          </a:p>
        </p:txBody>
      </p:sp>
      <p:sp>
        <p:nvSpPr>
          <p:cNvPr id="14" name="Text 11"/>
          <p:cNvSpPr/>
          <p:nvPr/>
        </p:nvSpPr>
        <p:spPr>
          <a:xfrm>
            <a:off x="758309" y="6414373"/>
            <a:ext cx="13113782" cy="69342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The XGBoost model consistently outperformed others across all metrics, indicating its superior ability to predict readmission risk.</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8309" y="1336953"/>
            <a:ext cx="9957435" cy="712708"/>
          </a:xfrm>
          <a:prstGeom prst="rect">
            <a:avLst/>
          </a:prstGeom>
          <a:noFill/>
          <a:ln/>
        </p:spPr>
        <p:txBody>
          <a:bodyPr wrap="none" lIns="0" tIns="0" rIns="0" bIns="0" rtlCol="0" anchor="t"/>
          <a:lstStyle/>
          <a:p>
            <a:pPr algn="l" indent="0" marL="0">
              <a:lnSpc>
                <a:spcPts val="5600"/>
              </a:lnSpc>
              <a:buNone/>
            </a:pPr>
            <a:r>
              <a:rPr lang="en-US" sz="4450" b="1" dirty="0">
                <a:solidFill>
                  <a:srgbClr val="2E3C4E"/>
                </a:solidFill>
                <a:latin typeface="Barlow Bold" pitchFamily="34" charset="0"/>
                <a:ea typeface="Barlow Bold" pitchFamily="34" charset="-122"/>
                <a:cs typeface="Barlow Bold" pitchFamily="34" charset="-120"/>
              </a:rPr>
              <a:t>Intervention Plan for High-Risk Patients</a:t>
            </a:r>
            <a:endParaRPr lang="en-US" sz="4450" dirty="0"/>
          </a:p>
        </p:txBody>
      </p:sp>
      <p:sp>
        <p:nvSpPr>
          <p:cNvPr id="3" name="Text 1"/>
          <p:cNvSpPr/>
          <p:nvPr/>
        </p:nvSpPr>
        <p:spPr>
          <a:xfrm>
            <a:off x="758309" y="2482929"/>
            <a:ext cx="13113782" cy="346710"/>
          </a:xfrm>
          <a:prstGeom prst="rect">
            <a:avLst/>
          </a:prstGeom>
          <a:noFill/>
          <a:ln/>
        </p:spPr>
        <p:txBody>
          <a:bodyPr wrap="non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Based on the model's predictions, a multi-faceted intervention plan will be implemented to support high-risk patients:</a:t>
            </a:r>
            <a:endParaRPr lang="en-US" sz="1700" dirty="0"/>
          </a:p>
        </p:txBody>
      </p:sp>
      <p:sp>
        <p:nvSpPr>
          <p:cNvPr id="4" name="Shape 2"/>
          <p:cNvSpPr/>
          <p:nvPr/>
        </p:nvSpPr>
        <p:spPr>
          <a:xfrm>
            <a:off x="758309" y="3073360"/>
            <a:ext cx="6448544" cy="1627942"/>
          </a:xfrm>
          <a:prstGeom prst="roundRect">
            <a:avLst>
              <a:gd name="adj" fmla="val 19963"/>
            </a:avLst>
          </a:prstGeom>
          <a:solidFill>
            <a:srgbClr val="D4E9F7"/>
          </a:solidFill>
          <a:ln w="7620">
            <a:solidFill>
              <a:srgbClr val="BACFDD"/>
            </a:solidFill>
            <a:prstDash val="solid"/>
          </a:ln>
        </p:spPr>
      </p:sp>
      <p:sp>
        <p:nvSpPr>
          <p:cNvPr id="5" name="Text 3"/>
          <p:cNvSpPr/>
          <p:nvPr/>
        </p:nvSpPr>
        <p:spPr>
          <a:xfrm>
            <a:off x="982504" y="3297555"/>
            <a:ext cx="4106227" cy="356235"/>
          </a:xfrm>
          <a:prstGeom prst="rect">
            <a:avLst/>
          </a:prstGeom>
          <a:noFill/>
          <a:ln/>
        </p:spPr>
        <p:txBody>
          <a:bodyPr wrap="non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Personalised Discharge Planning</a:t>
            </a:r>
            <a:endParaRPr lang="en-US" sz="2200" dirty="0"/>
          </a:p>
        </p:txBody>
      </p:sp>
      <p:sp>
        <p:nvSpPr>
          <p:cNvPr id="6" name="Text 4"/>
          <p:cNvSpPr/>
          <p:nvPr/>
        </p:nvSpPr>
        <p:spPr>
          <a:xfrm>
            <a:off x="982504" y="3783687"/>
            <a:ext cx="6000155" cy="69342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Tailored post-discharge care plans, including follow-up appointments and medication reconciliation.</a:t>
            </a:r>
            <a:endParaRPr lang="en-US" sz="1700" dirty="0"/>
          </a:p>
        </p:txBody>
      </p:sp>
      <p:sp>
        <p:nvSpPr>
          <p:cNvPr id="7" name="Shape 5"/>
          <p:cNvSpPr/>
          <p:nvPr/>
        </p:nvSpPr>
        <p:spPr>
          <a:xfrm>
            <a:off x="7423428" y="3073360"/>
            <a:ext cx="6448663" cy="1627942"/>
          </a:xfrm>
          <a:prstGeom prst="roundRect">
            <a:avLst>
              <a:gd name="adj" fmla="val 19963"/>
            </a:avLst>
          </a:prstGeom>
          <a:solidFill>
            <a:srgbClr val="D4E9F7"/>
          </a:solidFill>
          <a:ln w="7620">
            <a:solidFill>
              <a:srgbClr val="BACFDD"/>
            </a:solidFill>
            <a:prstDash val="solid"/>
          </a:ln>
        </p:spPr>
      </p:sp>
      <p:sp>
        <p:nvSpPr>
          <p:cNvPr id="8" name="Text 6"/>
          <p:cNvSpPr/>
          <p:nvPr/>
        </p:nvSpPr>
        <p:spPr>
          <a:xfrm>
            <a:off x="7647623" y="3297555"/>
            <a:ext cx="3251716" cy="356235"/>
          </a:xfrm>
          <a:prstGeom prst="rect">
            <a:avLst/>
          </a:prstGeom>
          <a:noFill/>
          <a:ln/>
        </p:spPr>
        <p:txBody>
          <a:bodyPr wrap="non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Home Healthcare Support</a:t>
            </a:r>
            <a:endParaRPr lang="en-US" sz="2200" dirty="0"/>
          </a:p>
        </p:txBody>
      </p:sp>
      <p:sp>
        <p:nvSpPr>
          <p:cNvPr id="9" name="Text 7"/>
          <p:cNvSpPr/>
          <p:nvPr/>
        </p:nvSpPr>
        <p:spPr>
          <a:xfrm>
            <a:off x="7647623" y="3783687"/>
            <a:ext cx="6000274" cy="69342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Referrals to home healthcare services for ongoing monitoring and assistance with daily living.</a:t>
            </a:r>
            <a:endParaRPr lang="en-US" sz="1700" dirty="0"/>
          </a:p>
        </p:txBody>
      </p:sp>
      <p:sp>
        <p:nvSpPr>
          <p:cNvPr id="10" name="Shape 8"/>
          <p:cNvSpPr/>
          <p:nvPr/>
        </p:nvSpPr>
        <p:spPr>
          <a:xfrm>
            <a:off x="758309" y="4917877"/>
            <a:ext cx="6448544" cy="1974652"/>
          </a:xfrm>
          <a:prstGeom prst="roundRect">
            <a:avLst>
              <a:gd name="adj" fmla="val 16458"/>
            </a:avLst>
          </a:prstGeom>
          <a:solidFill>
            <a:srgbClr val="D4E9F7"/>
          </a:solidFill>
          <a:ln w="7620">
            <a:solidFill>
              <a:srgbClr val="BACFDD"/>
            </a:solidFill>
            <a:prstDash val="solid"/>
          </a:ln>
        </p:spPr>
      </p:sp>
      <p:sp>
        <p:nvSpPr>
          <p:cNvPr id="11" name="Text 9"/>
          <p:cNvSpPr/>
          <p:nvPr/>
        </p:nvSpPr>
        <p:spPr>
          <a:xfrm>
            <a:off x="982504" y="5142071"/>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Telehealth Monitoring</a:t>
            </a:r>
            <a:endParaRPr lang="en-US" sz="2200" dirty="0"/>
          </a:p>
        </p:txBody>
      </p:sp>
      <p:sp>
        <p:nvSpPr>
          <p:cNvPr id="12" name="Text 10"/>
          <p:cNvSpPr/>
          <p:nvPr/>
        </p:nvSpPr>
        <p:spPr>
          <a:xfrm>
            <a:off x="982504" y="5628203"/>
            <a:ext cx="6000155" cy="69342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Remote monitoring of vital signs and symptoms, allowing for early detection of complications.</a:t>
            </a:r>
            <a:endParaRPr lang="en-US" sz="1700" dirty="0"/>
          </a:p>
        </p:txBody>
      </p:sp>
      <p:sp>
        <p:nvSpPr>
          <p:cNvPr id="13" name="Shape 11"/>
          <p:cNvSpPr/>
          <p:nvPr/>
        </p:nvSpPr>
        <p:spPr>
          <a:xfrm>
            <a:off x="7423428" y="4917877"/>
            <a:ext cx="6448663" cy="1974652"/>
          </a:xfrm>
          <a:prstGeom prst="roundRect">
            <a:avLst>
              <a:gd name="adj" fmla="val 16458"/>
            </a:avLst>
          </a:prstGeom>
          <a:solidFill>
            <a:srgbClr val="D4E9F7"/>
          </a:solidFill>
          <a:ln w="7620">
            <a:solidFill>
              <a:srgbClr val="BACFDD"/>
            </a:solidFill>
            <a:prstDash val="solid"/>
          </a:ln>
        </p:spPr>
      </p:sp>
      <p:sp>
        <p:nvSpPr>
          <p:cNvPr id="14" name="Text 12"/>
          <p:cNvSpPr/>
          <p:nvPr/>
        </p:nvSpPr>
        <p:spPr>
          <a:xfrm>
            <a:off x="7647623" y="5142071"/>
            <a:ext cx="3653671" cy="356235"/>
          </a:xfrm>
          <a:prstGeom prst="rect">
            <a:avLst/>
          </a:prstGeom>
          <a:noFill/>
          <a:ln/>
        </p:spPr>
        <p:txBody>
          <a:bodyPr wrap="non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Patient and Family Education</a:t>
            </a:r>
            <a:endParaRPr lang="en-US" sz="2200" dirty="0"/>
          </a:p>
        </p:txBody>
      </p:sp>
      <p:sp>
        <p:nvSpPr>
          <p:cNvPr id="15" name="Text 13"/>
          <p:cNvSpPr/>
          <p:nvPr/>
        </p:nvSpPr>
        <p:spPr>
          <a:xfrm>
            <a:off x="7647623" y="5628203"/>
            <a:ext cx="6000274" cy="104013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Empowering patients and caregivers with knowledge about managing chronic conditions and recognising warning signs.</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2025-07-25T03:49:40Z</dcterms:created>
  <dcterms:modified xsi:type="dcterms:W3CDTF">2025-07-25T03:49:40Z</dcterms:modified>
</cp:coreProperties>
</file>